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68" r:id="rId2"/>
  </p:sldMasterIdLst>
  <p:notesMasterIdLst>
    <p:notesMasterId r:id="rId42"/>
  </p:notesMasterIdLst>
  <p:sldIdLst>
    <p:sldId id="317" r:id="rId3"/>
    <p:sldId id="348" r:id="rId4"/>
    <p:sldId id="349" r:id="rId5"/>
    <p:sldId id="350" r:id="rId6"/>
    <p:sldId id="357" r:id="rId7"/>
    <p:sldId id="351" r:id="rId8"/>
    <p:sldId id="352" r:id="rId9"/>
    <p:sldId id="353" r:id="rId10"/>
    <p:sldId id="354" r:id="rId11"/>
    <p:sldId id="355" r:id="rId12"/>
    <p:sldId id="376" r:id="rId13"/>
    <p:sldId id="356" r:id="rId14"/>
    <p:sldId id="374" r:id="rId15"/>
    <p:sldId id="375" r:id="rId16"/>
    <p:sldId id="367" r:id="rId17"/>
    <p:sldId id="383" r:id="rId18"/>
    <p:sldId id="371" r:id="rId19"/>
    <p:sldId id="384" r:id="rId20"/>
    <p:sldId id="361" r:id="rId21"/>
    <p:sldId id="385" r:id="rId22"/>
    <p:sldId id="386" r:id="rId23"/>
    <p:sldId id="387" r:id="rId24"/>
    <p:sldId id="388" r:id="rId25"/>
    <p:sldId id="368" r:id="rId26"/>
    <p:sldId id="362" r:id="rId27"/>
    <p:sldId id="363" r:id="rId28"/>
    <p:sldId id="364" r:id="rId29"/>
    <p:sldId id="365" r:id="rId30"/>
    <p:sldId id="378" r:id="rId31"/>
    <p:sldId id="380" r:id="rId32"/>
    <p:sldId id="381" r:id="rId33"/>
    <p:sldId id="389" r:id="rId34"/>
    <p:sldId id="382" r:id="rId35"/>
    <p:sldId id="369" r:id="rId36"/>
    <p:sldId id="391" r:id="rId37"/>
    <p:sldId id="379" r:id="rId38"/>
    <p:sldId id="390" r:id="rId39"/>
    <p:sldId id="392" r:id="rId40"/>
    <p:sldId id="394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5F9"/>
    <a:srgbClr val="EFF3FC"/>
    <a:srgbClr val="F0F3F8"/>
    <a:srgbClr val="F1F6FA"/>
    <a:srgbClr val="6DCFF6"/>
    <a:srgbClr val="5A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4393" autoAdjust="0"/>
  </p:normalViewPr>
  <p:slideViewPr>
    <p:cSldViewPr snapToGrid="0" showGuides="1">
      <p:cViewPr varScale="1">
        <p:scale>
          <a:sx n="66" d="100"/>
          <a:sy n="66" d="100"/>
        </p:scale>
        <p:origin x="1958" y="48"/>
      </p:cViewPr>
      <p:guideLst>
        <p:guide orient="horz" pos="2160"/>
        <p:guide pos="2880"/>
        <p:guide pos="204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295AB-9586-4A27-9638-00ED6E4CB713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6B13E-4764-424E-B13B-44B74D457E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6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3BA880-A324-4FDB-B516-BE0E2011E4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30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3BA880-A324-4FDB-B516-BE0E2011E48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9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>
            <a:extLst>
              <a:ext uri="{FF2B5EF4-FFF2-40B4-BE49-F238E27FC236}">
                <a16:creationId xmlns="" xmlns:a16="http://schemas.microsoft.com/office/drawing/2014/main" id="{E9A721AC-9484-42C7-A245-249BDDA7D490}"/>
              </a:ext>
            </a:extLst>
          </p:cNvPr>
          <p:cNvSpPr txBox="1">
            <a:spLocks/>
          </p:cNvSpPr>
          <p:nvPr userDrawn="1"/>
        </p:nvSpPr>
        <p:spPr>
          <a:xfrm>
            <a:off x="3543300" y="6438482"/>
            <a:ext cx="2057400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55B8B4B-9081-404F-BBEF-C8E6B9DBC512}" type="slidenum">
              <a:rPr lang="ko-KR" altLang="en-US" sz="692" smtClean="0">
                <a:solidFill>
                  <a:srgbClr val="4D4D4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pPr algn="ctr"/>
              <a:t>‹#›</a:t>
            </a:fld>
            <a:endParaRPr lang="ko-KR" altLang="en-US" sz="692" dirty="0">
              <a:solidFill>
                <a:srgbClr val="4D4D4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233">
            <a:extLst>
              <a:ext uri="{FF2B5EF4-FFF2-40B4-BE49-F238E27FC236}">
                <a16:creationId xmlns:lc="http://schemas.openxmlformats.org/drawingml/2006/lockedCanvas" xmlns:a16="http://schemas.microsoft.com/office/drawing/2014/main" xmlns="" id="{730DB83E-8644-4E35-8B20-AB00DA0A52C0}"/>
              </a:ext>
            </a:extLst>
          </p:cNvPr>
          <p:cNvSpPr txBox="1"/>
          <p:nvPr userDrawn="1"/>
        </p:nvSpPr>
        <p:spPr>
          <a:xfrm>
            <a:off x="6199390" y="6563335"/>
            <a:ext cx="2501398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defTabSz="382876" rtl="0" eaLnBrk="1" latinLnBrk="0" hangingPunct="1">
              <a:defRPr/>
            </a:pPr>
            <a:r>
              <a:rPr lang="en-US" altLang="ko-KR" sz="692" b="0" kern="1200" spc="0" baseline="0" dirty="0" smtClean="0">
                <a:solidFill>
                  <a:srgbClr val="777777"/>
                </a:solidFill>
                <a:latin typeface="Segoe UI" pitchFamily="34" charset="0"/>
                <a:ea typeface="맑은 고딕" pitchFamily="50" charset="-127"/>
                <a:cs typeface="Segoe UI" pitchFamily="34" charset="0"/>
              </a:rPr>
              <a:t>SSAFY</a:t>
            </a:r>
            <a:endParaRPr lang="ko-KR" altLang="en-US" sz="692" b="0" kern="1200" spc="0" baseline="0" dirty="0">
              <a:solidFill>
                <a:srgbClr val="777777"/>
              </a:solidFill>
              <a:latin typeface="Segoe UI" pitchFamily="34" charset="0"/>
              <a:ea typeface="맑은 고딕" pitchFamily="50" charset="-127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98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525D-7F61-499E-8458-B6649B38B5F0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F6E0-00D6-4339-B16D-16FBDD7FE3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30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작업\2018. 10. 18_삼성 청년 SW 아카데미 소개 템플릿_IT개발운영그룹_김희정\psd\[PSD]삼성청년 sw 아카데미 템플릿\B\B\목차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253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716184" y="980728"/>
            <a:ext cx="2326785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05740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="" xmlns:a16="http://schemas.microsoft.com/office/drawing/2014/main" id="{E9A721AC-9484-42C7-A245-249BDDA7D490}"/>
              </a:ext>
            </a:extLst>
          </p:cNvPr>
          <p:cNvSpPr txBox="1">
            <a:spLocks/>
          </p:cNvSpPr>
          <p:nvPr userDrawn="1"/>
        </p:nvSpPr>
        <p:spPr>
          <a:xfrm>
            <a:off x="3543300" y="6438482"/>
            <a:ext cx="2057400" cy="365125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55B8B4B-9081-404F-BBEF-C8E6B9DBC512}" type="slidenum">
              <a:rPr lang="ko-KR" altLang="en-US" sz="692" smtClean="0">
                <a:solidFill>
                  <a:srgbClr val="4D4D4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pPr algn="ctr"/>
              <a:t>‹#›</a:t>
            </a:fld>
            <a:endParaRPr lang="ko-KR" altLang="en-US" sz="692" dirty="0">
              <a:solidFill>
                <a:srgbClr val="4D4D4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233">
            <a:extLst>
              <a:ext uri="{FF2B5EF4-FFF2-40B4-BE49-F238E27FC236}">
                <a16:creationId xmlns:lc="http://schemas.openxmlformats.org/drawingml/2006/lockedCanvas" xmlns:a16="http://schemas.microsoft.com/office/drawing/2014/main" xmlns="" id="{730DB83E-8644-4E35-8B20-AB00DA0A52C0}"/>
              </a:ext>
            </a:extLst>
          </p:cNvPr>
          <p:cNvSpPr txBox="1"/>
          <p:nvPr userDrawn="1"/>
        </p:nvSpPr>
        <p:spPr>
          <a:xfrm>
            <a:off x="6199390" y="6563335"/>
            <a:ext cx="2501398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82876">
              <a:defRPr/>
            </a:pPr>
            <a:r>
              <a:rPr lang="en-US" altLang="ko-KR" sz="692" b="0" spc="0" baseline="0" dirty="0" smtClean="0">
                <a:solidFill>
                  <a:srgbClr val="777777"/>
                </a:solidFill>
                <a:latin typeface="Segoe UI" pitchFamily="34" charset="0"/>
                <a:ea typeface="맑은 고딕" pitchFamily="50" charset="-127"/>
                <a:cs typeface="Segoe UI" pitchFamily="34" charset="0"/>
              </a:rPr>
              <a:t>Samsung SW Academy For Youth</a:t>
            </a:r>
            <a:endParaRPr lang="ko-KR" altLang="en-US" sz="692" b="0" spc="0" baseline="0" dirty="0">
              <a:solidFill>
                <a:srgbClr val="777777"/>
              </a:solidFill>
              <a:latin typeface="Segoe UI" pitchFamily="34" charset="0"/>
              <a:ea typeface="맑은 고딕" pitchFamily="50" charset="-127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51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02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:\작업\2018. 10. 18_삼성 청년 SW 아카데미 소개 템플릿_IT개발운영그룹_김희정\psd\[PSD]삼성청년 sw 아카데미 템플릿\B\B\B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0"/>
            <a:ext cx="9149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63315" y="3429000"/>
            <a:ext cx="6858000" cy="2387600"/>
          </a:xfrm>
        </p:spPr>
        <p:txBody>
          <a:bodyPr anchor="b"/>
          <a:lstStyle>
            <a:lvl1pPr algn="ctr">
              <a:lnSpc>
                <a:spcPct val="100000"/>
              </a:lnSpc>
              <a:defRPr sz="6000" b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90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작업\2018. 10. 18_삼성 청년 SW 아카데미 소개 템플릿_IT개발운영그룹_김희정\psd\[PSD]삼성청년 sw 아카데미 템플릿\B\B\목차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368"/>
            <a:ext cx="9149979" cy="633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81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2187" y="132515"/>
            <a:ext cx="7886700" cy="66157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lang="ko-KR" altLang="en-US" sz="2800" b="1" kern="12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241904" y="0"/>
            <a:ext cx="92734" cy="6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자유형 6"/>
          <p:cNvSpPr/>
          <p:nvPr userDrawn="1"/>
        </p:nvSpPr>
        <p:spPr>
          <a:xfrm flipH="1" flipV="1">
            <a:off x="7469024" y="766312"/>
            <a:ext cx="1679783" cy="45719"/>
          </a:xfrm>
          <a:custGeom>
            <a:avLst/>
            <a:gdLst>
              <a:gd name="connsiteX0" fmla="*/ 1836000 w 1836000"/>
              <a:gd name="connsiteY0" fmla="*/ 0 h 0"/>
              <a:gd name="connsiteX1" fmla="*/ 0 w 1836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6000">
                <a:moveTo>
                  <a:pt x="183600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6DCEF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7469024" y="538385"/>
            <a:ext cx="167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100" b="0" dirty="0" smtClean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삼성 청년 </a:t>
            </a:r>
            <a:r>
              <a:rPr lang="en-US" altLang="ko-KR" sz="1100" b="0" dirty="0" smtClean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SW </a:t>
            </a:r>
            <a:r>
              <a:rPr lang="ko-KR" altLang="en-US" sz="1100" b="0" dirty="0" smtClean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아카데미</a:t>
            </a:r>
            <a:endParaRPr lang="ko-KR" altLang="en-US" sz="1100" b="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340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82EE-96F9-47DD-A8C8-A72A12FF9F04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4047-E4DE-4D38-9D33-2270155ED65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Picture 4" descr="D:\작업\2018. 10. 18_삼성 청년 SW 아카데미 소개 템플릿_IT개발운영그룹_김희정\psd\[PSD]삼성청년 sw 아카데미 템플릿\B\B\B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980" y="0"/>
            <a:ext cx="9149980" cy="27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작업\2018. 10. 18_삼성 청년 SW 아카데미 소개 템플릿_IT개발운영그룹_김희정\psd\[PSD]삼성청년 sw 아카데미 템플릿\B\B\B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434" y="5670884"/>
            <a:ext cx="9149980" cy="118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-6434" y="2703095"/>
            <a:ext cx="9150434" cy="2967789"/>
          </a:xfrm>
          <a:prstGeom prst="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7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작업\2018. 10. 18_삼성 청년 SW 아카데미 소개 템플릿_IT개발운영그룹_김희정\psd\[PSD]삼성청년 sw 아카데미 템플릿\B\B\엔딩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15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0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582EE-96F9-47DD-A8C8-A72A12FF9F04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B4047-E4DE-4D38-9D33-2270155ED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7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79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xStyles>
    <p:titleStyle>
      <a:lvl1pPr algn="ctr" defTabSz="84408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582EE-96F9-47DD-A8C8-A72A12FF9F04}" type="datetimeFigureOut">
              <a:rPr lang="ko-KR" altLang="en-US" smtClean="0"/>
              <a:t>2019-06-26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B4047-E4DE-4D38-9D33-2270155ED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74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84" r:id="rId4"/>
    <p:sldLayoutId id="2147483676" r:id="rId5"/>
    <p:sldLayoutId id="2147483675" r:id="rId6"/>
    <p:sldLayoutId id="2147483685" r:id="rId7"/>
    <p:sldLayoutId id="214748368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endbird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oomation.com/hom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ykim.net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dhkim.net/project2/html/main.html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learnlayout.com/" TargetMode="External"/><Relationship Id="rId2" Type="http://schemas.openxmlformats.org/officeDocument/2006/relationships/hyperlink" Target="https://aboooks.tistory.com/115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nextree.co.kr/p8468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86255" y="5396512"/>
            <a:ext cx="2569614" cy="505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3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삼성 청년 </a:t>
            </a:r>
            <a:r>
              <a:rPr lang="en-US" altLang="ko-KR" sz="2000" spc="-3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SW </a:t>
            </a:r>
            <a:r>
              <a:rPr lang="ko-KR" altLang="en-US" sz="2000" spc="-3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아카데미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7507" y="3315461"/>
            <a:ext cx="6528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Web/Mobile </a:t>
            </a:r>
            <a:r>
              <a:rPr lang="ko-KR" altLang="en-US" sz="40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소규모 과제</a:t>
            </a:r>
            <a:endParaRPr lang="en-US" altLang="ko-KR" sz="4000" dirty="0" smtClean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sz="40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웹 </a:t>
            </a:r>
            <a:r>
              <a:rPr lang="ko-KR" altLang="en-US" sz="4000" dirty="0" err="1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퍼블리싱</a:t>
            </a:r>
            <a:endParaRPr lang="ko-KR" altLang="en-US" sz="4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2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Landing Page </a:t>
            </a:r>
            <a:r>
              <a:rPr lang="ko-KR" altLang="en-US" dirty="0"/>
              <a:t>사례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토스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66" y="1466490"/>
            <a:ext cx="9153565" cy="45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8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Landing Page </a:t>
            </a:r>
            <a:r>
              <a:rPr lang="ko-KR" altLang="en-US" dirty="0"/>
              <a:t>사례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Sendbird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52187" y="1056719"/>
            <a:ext cx="2449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https://sendbird.com/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3" y="1516485"/>
            <a:ext cx="7595344" cy="534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2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Landing Page </a:t>
            </a:r>
            <a:r>
              <a:rPr lang="ko-KR" altLang="en-US" dirty="0"/>
              <a:t>사례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개인 포트폴리오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6" y="1324732"/>
            <a:ext cx="8553691" cy="553326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1963" y="955400"/>
            <a:ext cx="3203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https://joomation.com/home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2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Landing Page </a:t>
            </a:r>
            <a:r>
              <a:rPr lang="ko-KR" altLang="en-US" dirty="0"/>
              <a:t>사례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개인 포트폴리오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61963" y="1565190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https://nykim.net/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4522"/>
            <a:ext cx="9118865" cy="42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6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Landing Page </a:t>
            </a:r>
            <a:r>
              <a:rPr lang="ko-KR" altLang="en-US" dirty="0"/>
              <a:t>사례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개인 포트폴리오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61963" y="1615058"/>
            <a:ext cx="5069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http://www.dhkim.net/project2/html/main.html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53302"/>
            <a:ext cx="9156695" cy="428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777051" y="2830684"/>
            <a:ext cx="6366949" cy="51146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62" b="1" spc="-138" dirty="0" smtClean="0">
                <a:solidFill>
                  <a:prstClr val="black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소규모 프로젝트 요구사항</a:t>
            </a:r>
            <a:endParaRPr lang="ko-KR" altLang="en-US" sz="4062" b="1" spc="-138" dirty="0">
              <a:solidFill>
                <a:prstClr val="black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2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 사항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184159"/>
              </p:ext>
            </p:extLst>
          </p:nvPr>
        </p:nvGraphicFramePr>
        <p:xfrm>
          <a:off x="452187" y="1034691"/>
          <a:ext cx="8229599" cy="5491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59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기본 요구 사항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단일 페이지로 개발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첫 번째 </a:t>
                      </a:r>
                      <a:r>
                        <a:rPr lang="en-US" altLang="ko-KR" sz="1600" dirty="0" smtClean="0"/>
                        <a:t>Section</a:t>
                      </a:r>
                      <a:r>
                        <a:rPr lang="ko-KR" altLang="en-US" sz="1600" baseline="0" dirty="0" smtClean="0"/>
                        <a:t>은 스크린 </a:t>
                      </a:r>
                      <a:r>
                        <a:rPr lang="en-US" altLang="ko-KR" sz="1600" baseline="0" dirty="0" smtClean="0"/>
                        <a:t>100% </a:t>
                      </a:r>
                      <a:r>
                        <a:rPr lang="ko-KR" altLang="en-US" sz="1600" baseline="0" dirty="0" smtClean="0"/>
                        <a:t>맞출 것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 smtClean="0"/>
                        <a:t>Header </a:t>
                      </a:r>
                      <a:r>
                        <a:rPr lang="ko-KR" altLang="en-US" sz="1600" dirty="0" smtClean="0"/>
                        <a:t>메뉴가 존재하고 각 메뉴 클릭 시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해당 </a:t>
                      </a:r>
                      <a:r>
                        <a:rPr lang="en-US" altLang="ko-KR" sz="1600" dirty="0" smtClean="0"/>
                        <a:t>Section</a:t>
                      </a:r>
                      <a:r>
                        <a:rPr lang="ko-KR" altLang="en-US" sz="1600" dirty="0" smtClean="0"/>
                        <a:t>으로 스크롤 할 것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 smtClean="0"/>
                        <a:t>스크롤 시 각 </a:t>
                      </a:r>
                      <a:r>
                        <a:rPr lang="en-US" altLang="ko-KR" sz="1600" dirty="0" smtClean="0"/>
                        <a:t>Section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마다 애니메이션이 동작할 것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페이지 </a:t>
                      </a:r>
                      <a:r>
                        <a:rPr lang="en-US" altLang="ko-KR" sz="1600" dirty="0" smtClean="0"/>
                        <a:t>Title – </a:t>
                      </a:r>
                      <a:r>
                        <a:rPr lang="ko-KR" altLang="en-US" sz="1600" dirty="0" smtClean="0"/>
                        <a:t>개발자 이름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/>
                        <a:t>Section</a:t>
                      </a:r>
                      <a:r>
                        <a:rPr lang="en-US" altLang="ko-KR" sz="1600" baseline="0" dirty="0" smtClean="0"/>
                        <a:t> 1</a:t>
                      </a:r>
                      <a:br>
                        <a:rPr lang="en-US" altLang="ko-KR" sz="1600" baseline="0" dirty="0" smtClean="0"/>
                      </a:br>
                      <a:r>
                        <a:rPr lang="ko-KR" altLang="en-US" sz="1600" baseline="0" dirty="0" smtClean="0"/>
                        <a:t>개발자를 나타내는 문구</a:t>
                      </a:r>
                      <a:r>
                        <a:rPr lang="en-US" altLang="ko-KR" sz="1600" baseline="0" dirty="0" smtClean="0"/>
                        <a:t>/</a:t>
                      </a:r>
                      <a:r>
                        <a:rPr lang="ko-KR" altLang="en-US" sz="1600" baseline="0" dirty="0" smtClean="0"/>
                        <a:t>이미지를 사용한다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/>
                        <a:t>Section</a:t>
                      </a:r>
                      <a:r>
                        <a:rPr lang="en-US" altLang="ko-KR" sz="1600" baseline="0" dirty="0" smtClean="0"/>
                        <a:t> 2</a:t>
                      </a:r>
                      <a:br>
                        <a:rPr lang="en-US" altLang="ko-KR" sz="1600" baseline="0" dirty="0" smtClean="0"/>
                      </a:br>
                      <a:r>
                        <a:rPr lang="ko-KR" altLang="en-US" sz="1600" baseline="0" dirty="0" smtClean="0"/>
                        <a:t>개발자의 이름 및 소개가 포함된다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/>
                        <a:t>Section 3</a:t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개발자의 보유 기술과 이를 수치화 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/>
                        <a:t>Footer</a:t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개발자 저작권을 명시한다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dirty="0" smtClean="0"/>
                        <a:t>추가 요구사항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 smtClean="0"/>
                        <a:t>모바일</a:t>
                      </a:r>
                      <a:r>
                        <a:rPr lang="ko-KR" altLang="en-US" sz="1600" dirty="0" smtClean="0"/>
                        <a:t> 화면 </a:t>
                      </a:r>
                      <a:r>
                        <a:rPr lang="en-US" altLang="ko-KR" sz="1600" dirty="0" smtClean="0"/>
                        <a:t>(width: 768px) </a:t>
                      </a:r>
                      <a:r>
                        <a:rPr lang="ko-KR" altLang="en-US" sz="1600" dirty="0" smtClean="0"/>
                        <a:t>에서도 모든 화면이 잘 나타나도록 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50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 사항 예시 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40279" y="954150"/>
            <a:ext cx="2536166" cy="5158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40279" y="954150"/>
            <a:ext cx="2536166" cy="310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40279" y="1264701"/>
            <a:ext cx="2536166" cy="1561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0279" y="2826082"/>
            <a:ext cx="2536166" cy="145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0279" y="4283945"/>
            <a:ext cx="2536166" cy="18288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225615" y="1083546"/>
            <a:ext cx="2518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225615" y="2110089"/>
            <a:ext cx="2518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225615" y="3593833"/>
            <a:ext cx="2518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225615" y="5198345"/>
            <a:ext cx="2518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62113" y="836870"/>
            <a:ext cx="263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Header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메뉴 이동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2113" y="1925423"/>
            <a:ext cx="362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Section1 – </a:t>
            </a:r>
            <a:r>
              <a:rPr lang="ko-KR" altLang="en-US" b="1" dirty="0" smtClean="0"/>
              <a:t>스크린 </a:t>
            </a:r>
            <a:r>
              <a:rPr lang="en-US" altLang="ko-KR" b="1" dirty="0" smtClean="0"/>
              <a:t>100%</a:t>
            </a: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자신을 나타내는 이미지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문구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62113" y="3268585"/>
            <a:ext cx="362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Section2 - </a:t>
            </a:r>
            <a:r>
              <a:rPr lang="ko-KR" altLang="en-US" b="1" dirty="0"/>
              <a:t>내</a:t>
            </a:r>
            <a:r>
              <a:rPr lang="ko-KR" altLang="en-US" b="1" dirty="0" smtClean="0"/>
              <a:t> 소개</a:t>
            </a:r>
            <a:endParaRPr lang="en-US" altLang="ko-KR" b="1" dirty="0" smtClean="0"/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이름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소개 등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62113" y="4736680"/>
            <a:ext cx="3769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Section3 - </a:t>
            </a:r>
            <a:r>
              <a:rPr lang="ko-KR" altLang="en-US" b="1" dirty="0" smtClean="0"/>
              <a:t>내 보유 기술 역량</a:t>
            </a:r>
            <a:endParaRPr lang="en-US" altLang="ko-KR" b="1" dirty="0" smtClean="0"/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보유 기술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각 기술 별 역량 수치화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40279" y="6112746"/>
            <a:ext cx="2536166" cy="4226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225615" y="6385755"/>
            <a:ext cx="2518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62113" y="6166109"/>
            <a:ext cx="376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Footer - </a:t>
            </a:r>
            <a:r>
              <a:rPr lang="ko-KR" altLang="en-US" b="1" dirty="0" smtClean="0"/>
              <a:t>저작권 명시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1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777051" y="2830684"/>
            <a:ext cx="4210345" cy="51146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62" b="1" spc="-138" dirty="0" smtClean="0">
                <a:solidFill>
                  <a:prstClr val="black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설계</a:t>
            </a:r>
            <a:endParaRPr lang="ko-KR" altLang="en-US" sz="4062" b="1" spc="-138" dirty="0">
              <a:solidFill>
                <a:prstClr val="black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14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구조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66890" y="2009955"/>
            <a:ext cx="4399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</a:t>
            </a:r>
            <a:r>
              <a:rPr lang="en-US" altLang="ko-KR" b="1" dirty="0" smtClean="0"/>
              <a:t>ssets</a:t>
            </a:r>
            <a:r>
              <a:rPr lang="en-US" altLang="ko-KR" dirty="0" smtClean="0"/>
              <a:t> : resource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/>
              <a:t>c</a:t>
            </a:r>
            <a:r>
              <a:rPr lang="en-US" altLang="ko-KR" b="1" dirty="0" err="1" smtClean="0"/>
              <a:t>ss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/>
              <a:t>js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index.html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랜딩 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0" y="1485989"/>
            <a:ext cx="3272197" cy="40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>
                <a:latin typeface="+mj-lt"/>
              </a:rPr>
              <a:t>Publisher ?</a:t>
            </a:r>
            <a:endParaRPr lang="ko-KR" altLang="en-US" b="0" dirty="0"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5224" y="1490788"/>
            <a:ext cx="77436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222222"/>
                </a:solidFill>
              </a:rPr>
              <a:t>웹 </a:t>
            </a:r>
            <a:r>
              <a:rPr lang="ko-KR" altLang="en-US" sz="2000" b="1" dirty="0" err="1" smtClean="0">
                <a:solidFill>
                  <a:srgbClr val="222222"/>
                </a:solidFill>
              </a:rPr>
              <a:t>퍼블리싱</a:t>
            </a:r>
            <a:endParaRPr lang="en-US" altLang="ko-KR" sz="2000" b="1" dirty="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22222"/>
                </a:solidFill>
              </a:rPr>
              <a:t>디자이너로부터 </a:t>
            </a:r>
            <a:r>
              <a:rPr lang="ko-KR" altLang="en-US" sz="2000" dirty="0">
                <a:solidFill>
                  <a:srgbClr val="222222"/>
                </a:solidFill>
              </a:rPr>
              <a:t>전달받은 시안을 </a:t>
            </a:r>
            <a:r>
              <a:rPr lang="ko-KR" altLang="en-US" sz="2000" dirty="0" smtClean="0">
                <a:solidFill>
                  <a:srgbClr val="222222"/>
                </a:solidFill>
              </a:rPr>
              <a:t>웹 브라우저에서 </a:t>
            </a:r>
            <a:r>
              <a:rPr lang="ko-KR" altLang="en-US" sz="2000" dirty="0">
                <a:solidFill>
                  <a:srgbClr val="222222"/>
                </a:solidFill>
              </a:rPr>
              <a:t>볼 수 있도록 </a:t>
            </a:r>
            <a:r>
              <a:rPr lang="ko-KR" altLang="en-US" sz="2000" dirty="0" smtClean="0">
                <a:solidFill>
                  <a:srgbClr val="222222"/>
                </a:solidFill>
              </a:rPr>
              <a:t>웹 문서화 </a:t>
            </a:r>
            <a:r>
              <a:rPr lang="ko-KR" altLang="en-US" sz="2000" dirty="0">
                <a:solidFill>
                  <a:srgbClr val="222222"/>
                </a:solidFill>
              </a:rPr>
              <a:t>하는 </a:t>
            </a:r>
            <a:r>
              <a:rPr lang="ko-KR" altLang="en-US" sz="2000" dirty="0" smtClean="0">
                <a:solidFill>
                  <a:srgbClr val="222222"/>
                </a:solidFill>
              </a:rPr>
              <a:t>작업</a:t>
            </a:r>
            <a:endParaRPr lang="en-US" altLang="ko-KR" sz="2000" dirty="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222222"/>
                </a:solidFill>
              </a:rPr>
              <a:t>웹 </a:t>
            </a:r>
            <a:r>
              <a:rPr lang="ko-KR" altLang="en-US" sz="2000" b="1" dirty="0" err="1" smtClean="0">
                <a:solidFill>
                  <a:srgbClr val="222222"/>
                </a:solidFill>
              </a:rPr>
              <a:t>퍼블리셔</a:t>
            </a:r>
            <a:endParaRPr lang="en-US" altLang="ko-KR" sz="2000" b="1" dirty="0" smtClean="0">
              <a:solidFill>
                <a:srgbClr val="22222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22222"/>
                </a:solidFill>
              </a:rPr>
              <a:t>위 작업을 하는 개발자</a:t>
            </a:r>
            <a:endParaRPr lang="en-US" altLang="ko-KR" sz="2000" dirty="0" smtClean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777051" y="2830684"/>
            <a:ext cx="4727930" cy="51146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62" b="1" spc="-138" smtClean="0">
                <a:solidFill>
                  <a:prstClr val="black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디자인 시안</a:t>
            </a:r>
            <a:endParaRPr lang="ko-KR" altLang="en-US" sz="4062" b="1" spc="-138" dirty="0">
              <a:solidFill>
                <a:prstClr val="black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1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Header &amp; Section 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3876"/>
            <a:ext cx="9144000" cy="49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 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81722"/>
            <a:ext cx="9134493" cy="38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Section 3 &amp; Footer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622"/>
            <a:ext cx="9141438" cy="39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777051" y="2830684"/>
            <a:ext cx="6366949" cy="51146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62" b="1" spc="-138" dirty="0" err="1" smtClean="0">
                <a:solidFill>
                  <a:prstClr val="black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퍼블리싱</a:t>
            </a:r>
            <a:r>
              <a:rPr lang="ko-KR" altLang="en-US" sz="4062" b="1" spc="-138" dirty="0" smtClean="0">
                <a:solidFill>
                  <a:prstClr val="black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-US" altLang="ko-KR" sz="4062" b="1" spc="-138" dirty="0" smtClean="0">
                <a:solidFill>
                  <a:prstClr val="black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- </a:t>
            </a:r>
            <a:r>
              <a:rPr lang="ko-KR" altLang="en-US" sz="4062" b="1" spc="-138" dirty="0" smtClean="0">
                <a:solidFill>
                  <a:prstClr val="black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초급</a:t>
            </a:r>
            <a:endParaRPr lang="ko-KR" altLang="en-US" sz="4062" b="1" spc="-138" dirty="0">
              <a:solidFill>
                <a:prstClr val="black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35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815532" y="0"/>
            <a:ext cx="1328468" cy="6858000"/>
          </a:xfrm>
          <a:prstGeom prst="rect">
            <a:avLst/>
          </a:prstGeom>
          <a:solidFill>
            <a:srgbClr val="282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398953" cy="68580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992702" y="69010"/>
            <a:ext cx="1682151" cy="301924"/>
          </a:xfrm>
          <a:prstGeom prst="roundRect">
            <a:avLst/>
          </a:prstGeom>
          <a:solidFill>
            <a:srgbClr val="282C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en-US" altLang="ko-KR" dirty="0" err="1" smtClean="0">
                <a:solidFill>
                  <a:schemeClr val="bg1"/>
                </a:solidFill>
              </a:rPr>
              <a:t>doctype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158595" y="1940946"/>
            <a:ext cx="1682151" cy="301924"/>
          </a:xfrm>
          <a:prstGeom prst="roundRect">
            <a:avLst/>
          </a:prstGeom>
          <a:solidFill>
            <a:srgbClr val="282C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2. Meta tag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70408" y="4502990"/>
            <a:ext cx="1682151" cy="301924"/>
          </a:xfrm>
          <a:prstGeom prst="roundRect">
            <a:avLst/>
          </a:prstGeom>
          <a:solidFill>
            <a:srgbClr val="282C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3. </a:t>
            </a:r>
            <a:r>
              <a:rPr lang="en-US" altLang="ko-KR" dirty="0" err="1" smtClean="0">
                <a:solidFill>
                  <a:schemeClr val="bg1"/>
                </a:solidFill>
              </a:rPr>
              <a:t>css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68483" y="5477774"/>
            <a:ext cx="1682151" cy="301924"/>
          </a:xfrm>
          <a:prstGeom prst="roundRect">
            <a:avLst/>
          </a:prstGeom>
          <a:solidFill>
            <a:srgbClr val="282C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4. </a:t>
            </a:r>
            <a:r>
              <a:rPr lang="en-US" altLang="ko-KR" dirty="0" err="1" smtClean="0">
                <a:solidFill>
                  <a:schemeClr val="bg1"/>
                </a:solidFill>
              </a:rPr>
              <a:t>js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93963" y="6280030"/>
            <a:ext cx="1682151" cy="301924"/>
          </a:xfrm>
          <a:prstGeom prst="roundRect">
            <a:avLst/>
          </a:prstGeom>
          <a:solidFill>
            <a:srgbClr val="282C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5. body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Sample Code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6649" y="1849804"/>
            <a:ext cx="88593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&lt;!DOCTYPE html&gt;&lt;html&gt;  &lt;head&gt;    &lt;!-- META --&gt;    &lt;meta charset="utf-8" /&gt;    &lt;meta name="viewport" content="width=device-width, initial-scale=1.0" /&gt;    &lt;meta http-</a:t>
            </a:r>
            <a:r>
              <a:rPr lang="en-US" altLang="ko-KR" sz="1200" dirty="0" err="1" smtClean="0"/>
              <a:t>equiv</a:t>
            </a:r>
            <a:r>
              <a:rPr lang="en-US" altLang="ko-KR" sz="1200" dirty="0" smtClean="0"/>
              <a:t>="X-UA-Compatible" content="</a:t>
            </a:r>
            <a:r>
              <a:rPr lang="en-US" altLang="ko-KR" sz="1200" dirty="0" err="1" smtClean="0"/>
              <a:t>ie</a:t>
            </a:r>
            <a:r>
              <a:rPr lang="en-US" altLang="ko-KR" sz="1200" dirty="0" smtClean="0"/>
              <a:t>=edge" /&gt;    &lt;meta property="</a:t>
            </a:r>
            <a:r>
              <a:rPr lang="en-US" altLang="ko-KR" sz="1200" dirty="0" err="1" smtClean="0"/>
              <a:t>og:title</a:t>
            </a:r>
            <a:r>
              <a:rPr lang="en-US" altLang="ko-KR" sz="1200" dirty="0" smtClean="0"/>
              <a:t>" content="</a:t>
            </a:r>
            <a:r>
              <a:rPr lang="en-US" altLang="ko-KR" sz="1200" dirty="0" err="1" smtClean="0"/>
              <a:t>og</a:t>
            </a:r>
            <a:r>
              <a:rPr lang="en-US" altLang="ko-KR" sz="1200" dirty="0" smtClean="0"/>
              <a:t> title" /&gt;    &lt;meta property="</a:t>
            </a:r>
            <a:r>
              <a:rPr lang="en-US" altLang="ko-KR" sz="1200" dirty="0" err="1" smtClean="0"/>
              <a:t>og:description</a:t>
            </a:r>
            <a:r>
              <a:rPr lang="en-US" altLang="ko-KR" sz="1200" dirty="0" smtClean="0"/>
              <a:t>" content="</a:t>
            </a:r>
            <a:r>
              <a:rPr lang="en-US" altLang="ko-KR" sz="1200" dirty="0" err="1" smtClean="0"/>
              <a:t>og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desc</a:t>
            </a:r>
            <a:r>
              <a:rPr lang="en-US" altLang="ko-KR" sz="1200" dirty="0" smtClean="0"/>
              <a:t>" /&gt;    &lt;meta property="</a:t>
            </a:r>
            <a:r>
              <a:rPr lang="en-US" altLang="ko-KR" sz="1200" dirty="0" err="1" smtClean="0"/>
              <a:t>og:type</a:t>
            </a:r>
            <a:r>
              <a:rPr lang="en-US" altLang="ko-KR" sz="1200" dirty="0" smtClean="0"/>
              <a:t>" content="website" /&gt;    &lt;meta property="</a:t>
            </a:r>
            <a:r>
              <a:rPr lang="en-US" altLang="ko-KR" sz="1200" dirty="0" err="1" smtClean="0"/>
              <a:t>og:image</a:t>
            </a:r>
            <a:r>
              <a:rPr lang="en-US" altLang="ko-KR" sz="1200" dirty="0" smtClean="0"/>
              <a:t>" content="" /&gt;    &lt;meta property="</a:t>
            </a:r>
            <a:r>
              <a:rPr lang="en-US" altLang="ko-KR" sz="1200" dirty="0" err="1" smtClean="0"/>
              <a:t>og:url</a:t>
            </a:r>
            <a:r>
              <a:rPr lang="en-US" altLang="ko-KR" sz="1200" dirty="0" smtClean="0"/>
              <a:t>" content="" /&gt;    &lt;meta name="keywords" content="key1, key2, key3" /&gt;    &lt;meta name="description" content="</a:t>
            </a:r>
            <a:r>
              <a:rPr lang="en-US" altLang="ko-KR" sz="1200" dirty="0" err="1" smtClean="0"/>
              <a:t>desc</a:t>
            </a:r>
            <a:r>
              <a:rPr lang="en-US" altLang="ko-KR" sz="1200" dirty="0" smtClean="0"/>
              <a:t>" /&gt;    &lt;!-- Favicon --&gt;    &lt;link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="" </a:t>
            </a:r>
            <a:r>
              <a:rPr lang="en-US" altLang="ko-KR" sz="1200" dirty="0" err="1" smtClean="0"/>
              <a:t>rel</a:t>
            </a:r>
            <a:r>
              <a:rPr lang="en-US" altLang="ko-KR" sz="1200" dirty="0" smtClean="0"/>
              <a:t>="shortcut icon" /&gt;    &lt;!-- CSS --&gt;    &lt;link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="https://fonts.googleapis.com/</a:t>
            </a:r>
            <a:r>
              <a:rPr lang="en-US" altLang="ko-KR" sz="1200" dirty="0" err="1" smtClean="0"/>
              <a:t>css?family</a:t>
            </a:r>
            <a:r>
              <a:rPr lang="en-US" altLang="ko-KR" sz="1200" dirty="0" smtClean="0"/>
              <a:t>=Roboto:700&amp;display=swap" </a:t>
            </a:r>
            <a:r>
              <a:rPr lang="en-US" altLang="ko-KR" sz="1200" dirty="0" err="1" smtClean="0"/>
              <a:t>rel</a:t>
            </a:r>
            <a:r>
              <a:rPr lang="en-US" altLang="ko-KR" sz="1200" dirty="0" smtClean="0"/>
              <a:t>="</a:t>
            </a:r>
            <a:r>
              <a:rPr lang="en-US" altLang="ko-KR" sz="1200" dirty="0" err="1" smtClean="0"/>
              <a:t>stylesheet</a:t>
            </a:r>
            <a:r>
              <a:rPr lang="en-US" altLang="ko-KR" sz="1200" dirty="0" smtClean="0"/>
              <a:t>"/&gt;    &lt;link </a:t>
            </a:r>
            <a:r>
              <a:rPr lang="en-US" altLang="ko-KR" sz="1200" dirty="0" err="1" smtClean="0"/>
              <a:t>rel</a:t>
            </a:r>
            <a:r>
              <a:rPr lang="en-US" altLang="ko-KR" sz="1200" dirty="0" smtClean="0"/>
              <a:t>="</a:t>
            </a:r>
            <a:r>
              <a:rPr lang="en-US" altLang="ko-KR" sz="1200" dirty="0" err="1" smtClean="0"/>
              <a:t>stylesheet</a:t>
            </a:r>
            <a:r>
              <a:rPr lang="en-US" altLang="ko-KR" sz="1200" dirty="0" smtClean="0"/>
              <a:t>"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="./</a:t>
            </a:r>
            <a:r>
              <a:rPr lang="en-US" altLang="ko-KR" sz="1200" dirty="0" err="1" smtClean="0"/>
              <a:t>css</a:t>
            </a:r>
            <a:r>
              <a:rPr lang="en-US" altLang="ko-KR" sz="1200" dirty="0" smtClean="0"/>
              <a:t>/reset.css" /&gt;    &lt;!-- </a:t>
            </a:r>
            <a:r>
              <a:rPr lang="ko-KR" altLang="en-US" sz="1200" dirty="0" smtClean="0"/>
              <a:t>초기화 </a:t>
            </a:r>
            <a:r>
              <a:rPr lang="en-US" altLang="ko-KR" sz="1200" dirty="0" smtClean="0"/>
              <a:t>CSS --&gt;    &lt;link </a:t>
            </a:r>
            <a:r>
              <a:rPr lang="en-US" altLang="ko-KR" sz="1200" dirty="0" err="1" smtClean="0"/>
              <a:t>rel</a:t>
            </a:r>
            <a:r>
              <a:rPr lang="en-US" altLang="ko-KR" sz="1200" dirty="0" smtClean="0"/>
              <a:t>="</a:t>
            </a:r>
            <a:r>
              <a:rPr lang="en-US" altLang="ko-KR" sz="1200" dirty="0" err="1" smtClean="0"/>
              <a:t>stylesheet</a:t>
            </a:r>
            <a:r>
              <a:rPr lang="en-US" altLang="ko-KR" sz="1200" dirty="0" smtClean="0"/>
              <a:t>" </a:t>
            </a:r>
            <a:r>
              <a:rPr lang="en-US" altLang="ko-KR" sz="1200" dirty="0" err="1" smtClean="0"/>
              <a:t>href</a:t>
            </a:r>
            <a:r>
              <a:rPr lang="en-US" altLang="ko-KR" sz="1200" dirty="0" smtClean="0"/>
              <a:t>="./</a:t>
            </a:r>
            <a:r>
              <a:rPr lang="en-US" altLang="ko-KR" sz="1200" dirty="0" err="1" smtClean="0"/>
              <a:t>css</a:t>
            </a:r>
            <a:r>
              <a:rPr lang="en-US" altLang="ko-KR" sz="1200" dirty="0" smtClean="0"/>
              <a:t>/style.css" /&gt;    &lt;!--JS--&gt;    &lt;script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="https://ajax.googleapis.com/</a:t>
            </a:r>
            <a:r>
              <a:rPr lang="en-US" altLang="ko-KR" sz="1200" dirty="0" err="1" smtClean="0"/>
              <a:t>ajax</a:t>
            </a:r>
            <a:r>
              <a:rPr lang="en-US" altLang="ko-KR" sz="1200" dirty="0" smtClean="0"/>
              <a:t>/libs/</a:t>
            </a:r>
            <a:r>
              <a:rPr lang="en-US" altLang="ko-KR" sz="1200" dirty="0" err="1" smtClean="0"/>
              <a:t>jquery</a:t>
            </a:r>
            <a:r>
              <a:rPr lang="en-US" altLang="ko-KR" sz="1200" dirty="0" smtClean="0"/>
              <a:t>/3.4.1/jquery.min.js"&gt;&lt;/script&gt;    &lt;script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="./</a:t>
            </a:r>
            <a:r>
              <a:rPr lang="en-US" altLang="ko-KR" sz="1200" dirty="0" err="1" smtClean="0"/>
              <a:t>js</a:t>
            </a:r>
            <a:r>
              <a:rPr lang="en-US" altLang="ko-KR" sz="1200" dirty="0" smtClean="0"/>
              <a:t>/ld.js"&gt;&lt;/script&gt;    &lt;title&gt;Title&lt;/title&gt;  &lt;/head&gt;  &lt;body&gt;  &lt;/body&gt;&lt;/html&gt;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31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Doctype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7462" y="1282940"/>
            <a:ext cx="70959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Html</a:t>
            </a:r>
            <a:r>
              <a:rPr lang="ko-KR" altLang="en-US" b="1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 어떤 버전인지 미리 선언해</a:t>
            </a:r>
            <a:r>
              <a:rPr lang="en-US" altLang="ko-KR" b="1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브라우저가 내용을 올바르게 표시할 수 있게 하기 위해 선언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62" y="2695125"/>
            <a:ext cx="2969480" cy="26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6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Meta Tag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52187" y="1189091"/>
            <a:ext cx="82468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메타태그는 웹 서버와 웹 브라우저간에 상호 교환되는 정보를 정의하는데 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사용</a:t>
            </a:r>
            <a:endParaRPr lang="en-US" altLang="ko-KR" dirty="0" smtClean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 smtClean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예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모바일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디바이스에서 표시되는 방식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검색 엔진 키워드</a:t>
            </a:r>
            <a:endParaRPr lang="en-US" altLang="ko-KR" dirty="0" smtClean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SNS 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공유 시 링크 꾸미기 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75" y="3338424"/>
            <a:ext cx="78390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9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97215" y="1538812"/>
            <a:ext cx="510182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reset.css –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초기화 태그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개념 설명</a:t>
            </a:r>
            <a:r>
              <a:rPr lang="en-US" altLang="ko-KR" dirty="0" smtClean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aboooks.tistory.com/115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Style.css – </a:t>
            </a:r>
            <a:r>
              <a:rPr lang="en-US" altLang="ko-KR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css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작성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Css</a:t>
            </a:r>
            <a:r>
              <a:rPr lang="en-US" altLang="ko-KR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layout </a:t>
            </a:r>
            <a:r>
              <a:rPr lang="ko-KR" altLang="en-US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개념 공부 </a:t>
            </a:r>
            <a:r>
              <a:rPr lang="en-US" altLang="ko-KR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추천</a:t>
            </a:r>
            <a:r>
              <a:rPr lang="en-US" altLang="ko-KR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dirty="0">
                <a:hlinkClick r:id="rId3"/>
              </a:rPr>
              <a:t>https://ko.learnlayout.com/</a:t>
            </a:r>
            <a:endParaRPr lang="en-US" altLang="ko-KR" dirty="0" smtClean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87" y="1685461"/>
            <a:ext cx="2720440" cy="133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1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 smtClean="0">
                <a:latin typeface="+mj-lt"/>
              </a:rPr>
              <a:t>웹 </a:t>
            </a:r>
            <a:r>
              <a:rPr lang="ko-KR" altLang="en-US" b="0" dirty="0" err="1" smtClean="0">
                <a:latin typeface="+mj-lt"/>
              </a:rPr>
              <a:t>퍼블리셔의</a:t>
            </a:r>
            <a:r>
              <a:rPr lang="ko-KR" altLang="en-US" b="0" dirty="0" smtClean="0">
                <a:latin typeface="+mj-lt"/>
              </a:rPr>
              <a:t> 역할</a:t>
            </a:r>
            <a:endParaRPr lang="ko-KR" altLang="en-US" b="0" dirty="0">
              <a:latin typeface="+mj-lt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973257" y="3372929"/>
            <a:ext cx="2932981" cy="1052422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Publisher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64895" y="3886202"/>
            <a:ext cx="2932981" cy="1078298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Front-End</a:t>
            </a:r>
          </a:p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Developer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5906" y="3894830"/>
            <a:ext cx="2932981" cy="1078298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Designer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895" y="1412614"/>
            <a:ext cx="75193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222222"/>
                </a:solidFill>
              </a:rPr>
              <a:t>디자이너와 </a:t>
            </a:r>
            <a:r>
              <a:rPr lang="en-US" altLang="ko-KR" sz="2000" dirty="0" smtClean="0">
                <a:solidFill>
                  <a:srgbClr val="222222"/>
                </a:solidFill>
              </a:rPr>
              <a:t>Front-end </a:t>
            </a:r>
            <a:r>
              <a:rPr lang="ko-KR" altLang="en-US" sz="2000" dirty="0" smtClean="0">
                <a:solidFill>
                  <a:srgbClr val="222222"/>
                </a:solidFill>
              </a:rPr>
              <a:t>개발자의 연결고리</a:t>
            </a:r>
            <a:endParaRPr lang="en-US" altLang="ko-KR" sz="2000" dirty="0" smtClean="0">
              <a:solidFill>
                <a:srgbClr val="22222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222222"/>
                </a:solidFill>
              </a:rPr>
              <a:t>Html / </a:t>
            </a:r>
            <a:r>
              <a:rPr lang="en-US" altLang="ko-KR" sz="2000" dirty="0" err="1" smtClean="0">
                <a:solidFill>
                  <a:srgbClr val="222222"/>
                </a:solidFill>
              </a:rPr>
              <a:t>css</a:t>
            </a:r>
            <a:r>
              <a:rPr lang="ko-KR" altLang="en-US" sz="2000" dirty="0" smtClean="0">
                <a:solidFill>
                  <a:srgbClr val="222222"/>
                </a:solidFill>
              </a:rPr>
              <a:t>가 어려운 많은 </a:t>
            </a:r>
            <a:r>
              <a:rPr lang="en-US" altLang="ko-KR" sz="2000" dirty="0" smtClean="0">
                <a:solidFill>
                  <a:srgbClr val="222222"/>
                </a:solidFill>
              </a:rPr>
              <a:t>Front-end </a:t>
            </a:r>
            <a:r>
              <a:rPr lang="ko-KR" altLang="en-US" sz="2000" dirty="0" smtClean="0">
                <a:solidFill>
                  <a:srgbClr val="222222"/>
                </a:solidFill>
              </a:rPr>
              <a:t>개발자들이 존재</a:t>
            </a:r>
            <a:endParaRPr lang="en-US" altLang="ko-KR" sz="2000" dirty="0" smtClean="0">
              <a:solidFill>
                <a:srgbClr val="222222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1863306" y="5581291"/>
            <a:ext cx="541738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48307" y="5831457"/>
            <a:ext cx="1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로직</a:t>
            </a:r>
            <a:r>
              <a:rPr lang="ko-KR" altLang="en-US" dirty="0" smtClean="0"/>
              <a:t> 연결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06238" y="5831457"/>
            <a:ext cx="1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디자인 결과물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65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Body - Header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6430" y="1098865"/>
            <a:ext cx="836260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상단 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Header layout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87" y="1857937"/>
            <a:ext cx="6375190" cy="45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Body – section &amp; footer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06742" y="1098865"/>
            <a:ext cx="38596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main-wrapper : root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Section :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기본 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layout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Section-content :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상세 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position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0" y="952215"/>
            <a:ext cx="4598515" cy="57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Body – </a:t>
            </a:r>
            <a:r>
              <a:rPr lang="ko-KR" altLang="en-US" dirty="0" smtClean="0"/>
              <a:t>초기화 </a:t>
            </a:r>
            <a:r>
              <a:rPr lang="en-US" altLang="ko-KR" dirty="0" smtClean="0"/>
              <a:t>script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55608" y="1098865"/>
            <a:ext cx="841075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Body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하단에 위치하여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script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의 필요한 초기화 과정을 수행한다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2" y="2021891"/>
            <a:ext cx="70008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3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Sample Code – Body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6649" y="1116559"/>
            <a:ext cx="885932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/>
              <a:t>&lt;!-- Header --&gt;</a:t>
            </a:r>
          </a:p>
          <a:p>
            <a:r>
              <a:rPr lang="en-US" altLang="ko-KR" sz="700" dirty="0"/>
              <a:t>    &lt;div class="header-wrapper"&gt;</a:t>
            </a:r>
          </a:p>
          <a:p>
            <a:r>
              <a:rPr lang="en-US" altLang="ko-KR" sz="700" dirty="0"/>
              <a:t>      &lt;div class="header-contents"&gt;</a:t>
            </a:r>
          </a:p>
          <a:p>
            <a:r>
              <a:rPr lang="en-US" altLang="ko-KR" sz="700" dirty="0"/>
              <a:t>        &lt;!-- </a:t>
            </a:r>
            <a:r>
              <a:rPr lang="ko-KR" altLang="en-US" sz="700" dirty="0"/>
              <a:t>타이틀 </a:t>
            </a:r>
            <a:r>
              <a:rPr lang="en-US" altLang="ko-KR" sz="700" dirty="0"/>
              <a:t>--&gt;</a:t>
            </a:r>
          </a:p>
          <a:p>
            <a:r>
              <a:rPr lang="en-US" altLang="ko-KR" sz="700" dirty="0"/>
              <a:t>        &lt;p class="title" </a:t>
            </a:r>
            <a:r>
              <a:rPr lang="en-US" altLang="ko-KR" sz="700" dirty="0" err="1"/>
              <a:t>onclick</a:t>
            </a:r>
            <a:r>
              <a:rPr lang="en-US" altLang="ko-KR" sz="700" dirty="0"/>
              <a:t>="</a:t>
            </a:r>
            <a:r>
              <a:rPr lang="en-US" altLang="ko-KR" sz="700" dirty="0" err="1"/>
              <a:t>ssafy.ld.goPage</a:t>
            </a:r>
            <a:r>
              <a:rPr lang="en-US" altLang="ko-KR" sz="700" dirty="0"/>
              <a:t>(0)"&gt;JIWOO LEE&lt;/p&gt;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&lt;!-- </a:t>
            </a:r>
            <a:r>
              <a:rPr lang="ko-KR" altLang="en-US" sz="700" dirty="0"/>
              <a:t>상단 메뉴 </a:t>
            </a:r>
            <a:r>
              <a:rPr lang="en-US" altLang="ko-KR" sz="700" dirty="0"/>
              <a:t>&amp;&amp; </a:t>
            </a:r>
            <a:r>
              <a:rPr lang="ko-KR" altLang="en-US" sz="700" dirty="0" err="1"/>
              <a:t>모바일</a:t>
            </a:r>
            <a:r>
              <a:rPr lang="ko-KR" altLang="en-US" sz="700" dirty="0"/>
              <a:t> 메뉴 </a:t>
            </a:r>
            <a:r>
              <a:rPr lang="en-US" altLang="ko-KR" sz="700" dirty="0"/>
              <a:t>--&gt;</a:t>
            </a:r>
          </a:p>
          <a:p>
            <a:r>
              <a:rPr lang="en-US" altLang="ko-KR" sz="700" dirty="0"/>
              <a:t>        &lt;div class="</a:t>
            </a:r>
            <a:r>
              <a:rPr lang="en-US" altLang="ko-KR" sz="700" dirty="0" err="1"/>
              <a:t>nav</a:t>
            </a:r>
            <a:r>
              <a:rPr lang="en-US" altLang="ko-KR" sz="700" dirty="0"/>
              <a:t>-bar"&gt;</a:t>
            </a:r>
          </a:p>
          <a:p>
            <a:r>
              <a:rPr lang="en-US" altLang="ko-KR" sz="700" dirty="0"/>
              <a:t>      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      &lt;li&gt;</a:t>
            </a:r>
          </a:p>
          <a:p>
            <a:r>
              <a:rPr lang="en-US" altLang="ko-KR" sz="700" dirty="0"/>
              <a:t>              &lt;a class="a-</a:t>
            </a:r>
            <a:r>
              <a:rPr lang="en-US" altLang="ko-KR" sz="700" dirty="0" err="1"/>
              <a:t>nav</a:t>
            </a:r>
            <a:r>
              <a:rPr lang="en-US" altLang="ko-KR" sz="700" dirty="0"/>
              <a:t>-bar" </a:t>
            </a:r>
            <a:r>
              <a:rPr lang="en-US" altLang="ko-KR" sz="700" dirty="0" err="1"/>
              <a:t>onClick</a:t>
            </a:r>
            <a:r>
              <a:rPr lang="en-US" altLang="ko-KR" sz="700" dirty="0"/>
              <a:t>="</a:t>
            </a:r>
            <a:r>
              <a:rPr lang="en-US" altLang="ko-KR" sz="700" dirty="0" err="1"/>
              <a:t>ssafy.ld.goPage</a:t>
            </a:r>
            <a:r>
              <a:rPr lang="en-US" altLang="ko-KR" sz="700" dirty="0"/>
              <a:t>(1)"&gt;About Me&lt;/a&gt;</a:t>
            </a:r>
          </a:p>
          <a:p>
            <a:r>
              <a:rPr lang="en-US" altLang="ko-KR" sz="700" dirty="0"/>
              <a:t>            &lt;/li&gt;</a:t>
            </a:r>
          </a:p>
          <a:p>
            <a:r>
              <a:rPr lang="en-US" altLang="ko-KR" sz="700" dirty="0"/>
              <a:t>            &lt;li&gt;</a:t>
            </a:r>
          </a:p>
          <a:p>
            <a:r>
              <a:rPr lang="en-US" altLang="ko-KR" sz="700" dirty="0"/>
              <a:t>              &lt;a class="a-</a:t>
            </a:r>
            <a:r>
              <a:rPr lang="en-US" altLang="ko-KR" sz="700" dirty="0" err="1"/>
              <a:t>nav</a:t>
            </a:r>
            <a:r>
              <a:rPr lang="en-US" altLang="ko-KR" sz="700" dirty="0"/>
              <a:t>-bar" </a:t>
            </a:r>
            <a:r>
              <a:rPr lang="en-US" altLang="ko-KR" sz="700" dirty="0" err="1"/>
              <a:t>onClick</a:t>
            </a:r>
            <a:r>
              <a:rPr lang="en-US" altLang="ko-KR" sz="700" dirty="0"/>
              <a:t>="</a:t>
            </a:r>
            <a:r>
              <a:rPr lang="en-US" altLang="ko-KR" sz="700" dirty="0" err="1"/>
              <a:t>ssafy.ld.goPage</a:t>
            </a:r>
            <a:r>
              <a:rPr lang="en-US" altLang="ko-KR" sz="700" dirty="0"/>
              <a:t>(2)"&gt;Skills&lt;/a&gt;</a:t>
            </a:r>
          </a:p>
          <a:p>
            <a:r>
              <a:rPr lang="en-US" altLang="ko-KR" sz="700" dirty="0"/>
              <a:t>            &lt;/li&gt;</a:t>
            </a:r>
          </a:p>
          <a:p>
            <a:r>
              <a:rPr lang="en-US" altLang="ko-KR" sz="700" dirty="0"/>
              <a:t>      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  &lt;/div&gt;</a:t>
            </a:r>
          </a:p>
          <a:p>
            <a:r>
              <a:rPr lang="en-US" altLang="ko-KR" sz="700" dirty="0"/>
              <a:t>      &lt;/div&gt;</a:t>
            </a:r>
          </a:p>
          <a:p>
            <a:r>
              <a:rPr lang="en-US" altLang="ko-KR" sz="700" dirty="0"/>
              <a:t>    &lt;/div&gt;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&lt;!-- Main --&gt;</a:t>
            </a:r>
          </a:p>
          <a:p>
            <a:r>
              <a:rPr lang="en-US" altLang="ko-KR" sz="700" dirty="0"/>
              <a:t>    &lt;div class="main-wrapper"&gt;</a:t>
            </a:r>
          </a:p>
          <a:p>
            <a:r>
              <a:rPr lang="en-US" altLang="ko-KR" sz="700" dirty="0"/>
              <a:t>      &lt;!-- section-1 --&gt;</a:t>
            </a:r>
          </a:p>
          <a:p>
            <a:r>
              <a:rPr lang="en-US" altLang="ko-KR" sz="700" dirty="0"/>
              <a:t>      &lt;div class="section section-1"&gt;</a:t>
            </a:r>
          </a:p>
          <a:p>
            <a:r>
              <a:rPr lang="en-US" altLang="ko-KR" sz="700" dirty="0"/>
              <a:t>        &lt;div class="section-content"&gt;</a:t>
            </a:r>
          </a:p>
          <a:p>
            <a:r>
              <a:rPr lang="en-US" altLang="ko-KR" sz="700" dirty="0"/>
              <a:t>      &lt;/div&gt;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&lt;!-- section-2 : </a:t>
            </a:r>
            <a:r>
              <a:rPr lang="ko-KR" altLang="en-US" sz="700" dirty="0"/>
              <a:t>자기소개 </a:t>
            </a:r>
            <a:r>
              <a:rPr lang="en-US" altLang="ko-KR" sz="700" dirty="0"/>
              <a:t>--&gt;</a:t>
            </a:r>
          </a:p>
          <a:p>
            <a:r>
              <a:rPr lang="en-US" altLang="ko-KR" sz="700" dirty="0"/>
              <a:t>      &lt;div class="section section-2"&gt;</a:t>
            </a:r>
          </a:p>
          <a:p>
            <a:r>
              <a:rPr lang="en-US" altLang="ko-KR" sz="700" dirty="0"/>
              <a:t>        &lt;div class="section-content"&gt;</a:t>
            </a:r>
          </a:p>
          <a:p>
            <a:r>
              <a:rPr lang="en-US" altLang="ko-KR" sz="700" dirty="0"/>
              <a:t>        &lt;/div&gt;</a:t>
            </a:r>
          </a:p>
          <a:p>
            <a:r>
              <a:rPr lang="en-US" altLang="ko-KR" sz="700" dirty="0"/>
              <a:t>      &lt;/div&gt;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&lt;!-- section-3 : </a:t>
            </a:r>
            <a:r>
              <a:rPr lang="ko-KR" altLang="en-US" sz="700" dirty="0"/>
              <a:t>보유 기술 역량 </a:t>
            </a:r>
            <a:r>
              <a:rPr lang="en-US" altLang="ko-KR" sz="700" dirty="0"/>
              <a:t>--&gt;</a:t>
            </a:r>
          </a:p>
          <a:p>
            <a:r>
              <a:rPr lang="en-US" altLang="ko-KR" sz="700" dirty="0"/>
              <a:t>      &lt;div class="section section-3"&gt;</a:t>
            </a:r>
          </a:p>
          <a:p>
            <a:r>
              <a:rPr lang="en-US" altLang="ko-KR" sz="700" dirty="0"/>
              <a:t>        &lt;div class="section-content"&gt;</a:t>
            </a:r>
          </a:p>
          <a:p>
            <a:r>
              <a:rPr lang="en-US" altLang="ko-KR" sz="700" dirty="0"/>
              <a:t>        &lt;/div&gt;</a:t>
            </a:r>
          </a:p>
          <a:p>
            <a:r>
              <a:rPr lang="en-US" altLang="ko-KR" sz="700" dirty="0"/>
              <a:t>      &lt;/div&gt;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&lt;!-- footer--&gt;</a:t>
            </a:r>
          </a:p>
          <a:p>
            <a:r>
              <a:rPr lang="en-US" altLang="ko-KR" sz="700" dirty="0"/>
              <a:t>      &lt;div class="footer"&gt;</a:t>
            </a:r>
          </a:p>
          <a:p>
            <a:r>
              <a:rPr lang="en-US" altLang="ko-KR" sz="700" dirty="0"/>
              <a:t>      &lt;/div&gt;</a:t>
            </a:r>
          </a:p>
          <a:p>
            <a:r>
              <a:rPr lang="en-US" altLang="ko-KR" sz="700" dirty="0"/>
              <a:t>    &lt;/div</a:t>
            </a:r>
            <a:r>
              <a:rPr lang="en-US" altLang="ko-KR" sz="700" dirty="0" smtClean="0"/>
              <a:t>&gt;</a:t>
            </a:r>
          </a:p>
          <a:p>
            <a:endParaRPr lang="en-US" altLang="ko-KR" sz="700" dirty="0"/>
          </a:p>
          <a:p>
            <a:r>
              <a:rPr lang="en-US" altLang="ko-KR" sz="700" dirty="0"/>
              <a:t>&lt;!-- </a:t>
            </a:r>
            <a:r>
              <a:rPr lang="en-US" altLang="ko-KR" sz="700" dirty="0" err="1"/>
              <a:t>init</a:t>
            </a:r>
            <a:r>
              <a:rPr lang="en-US" altLang="ko-KR" sz="700" dirty="0"/>
              <a:t> script --&gt;</a:t>
            </a:r>
          </a:p>
          <a:p>
            <a:r>
              <a:rPr lang="en-US" altLang="ko-KR" sz="700" dirty="0"/>
              <a:t>    &lt;script type="text/</a:t>
            </a:r>
            <a:r>
              <a:rPr lang="en-US" altLang="ko-KR" sz="700" dirty="0" err="1"/>
              <a:t>javascript</a:t>
            </a:r>
            <a:r>
              <a:rPr lang="en-US" altLang="ko-KR" sz="700" dirty="0"/>
              <a:t>" charset="utf-8"&gt;</a:t>
            </a:r>
          </a:p>
          <a:p>
            <a:r>
              <a:rPr lang="en-US" altLang="ko-KR" sz="700" dirty="0"/>
              <a:t>      $(document).ready(function() {</a:t>
            </a:r>
          </a:p>
          <a:p>
            <a:r>
              <a:rPr lang="en-US" altLang="ko-KR" sz="700" dirty="0"/>
              <a:t>        // scroll active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setTimeout</a:t>
            </a:r>
            <a:r>
              <a:rPr lang="en-US" altLang="ko-KR" sz="700" dirty="0"/>
              <a:t>(function() {</a:t>
            </a:r>
          </a:p>
          <a:p>
            <a:r>
              <a:rPr lang="en-US" altLang="ko-KR" sz="700" dirty="0"/>
              <a:t>          </a:t>
            </a:r>
            <a:r>
              <a:rPr lang="en-US" altLang="ko-KR" sz="700" dirty="0" err="1"/>
              <a:t>var</a:t>
            </a:r>
            <a:r>
              <a:rPr lang="en-US" altLang="ko-KR" sz="700" dirty="0"/>
              <a:t> items = </a:t>
            </a:r>
            <a:r>
              <a:rPr lang="en-US" altLang="ko-KR" sz="700" dirty="0" err="1"/>
              <a:t>document.querySelectorAll</a:t>
            </a:r>
            <a:r>
              <a:rPr lang="en-US" altLang="ko-KR" sz="700" dirty="0"/>
              <a:t>(".section");</a:t>
            </a:r>
          </a:p>
          <a:p>
            <a:r>
              <a:rPr lang="en-US" altLang="ko-KR" sz="700" dirty="0"/>
              <a:t>          items[0].</a:t>
            </a:r>
            <a:r>
              <a:rPr lang="en-US" altLang="ko-KR" sz="700" dirty="0" err="1"/>
              <a:t>classList.add</a:t>
            </a:r>
            <a:r>
              <a:rPr lang="en-US" altLang="ko-KR" sz="700" dirty="0"/>
              <a:t>("active");</a:t>
            </a:r>
          </a:p>
          <a:p>
            <a:r>
              <a:rPr lang="en-US" altLang="ko-KR" sz="700" dirty="0"/>
              <a:t>        }, 500);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ssafy.ld.init</a:t>
            </a:r>
            <a:r>
              <a:rPr lang="en-US" altLang="ko-KR" sz="700" dirty="0"/>
              <a:t>();</a:t>
            </a:r>
          </a:p>
          <a:p>
            <a:r>
              <a:rPr lang="en-US" altLang="ko-KR" sz="700" dirty="0"/>
              <a:t>      });</a:t>
            </a:r>
          </a:p>
          <a:p>
            <a:r>
              <a:rPr lang="en-US" altLang="ko-KR" sz="700" dirty="0"/>
              <a:t>    &lt;/script&gt;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84704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777051" y="2830684"/>
            <a:ext cx="6366949" cy="51146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62" b="1" spc="-138" dirty="0" err="1" smtClean="0">
                <a:solidFill>
                  <a:prstClr val="black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퍼블리싱</a:t>
            </a:r>
            <a:r>
              <a:rPr lang="ko-KR" altLang="en-US" sz="4062" b="1" spc="-138" dirty="0" smtClean="0">
                <a:solidFill>
                  <a:prstClr val="black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-US" altLang="ko-KR" sz="4062" b="1" spc="-138" dirty="0" smtClean="0">
                <a:solidFill>
                  <a:prstClr val="black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- </a:t>
            </a:r>
            <a:r>
              <a:rPr lang="ko-KR" altLang="en-US" sz="4062" b="1" spc="-138" dirty="0" smtClean="0">
                <a:solidFill>
                  <a:prstClr val="black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고급</a:t>
            </a:r>
            <a:endParaRPr lang="ko-KR" altLang="en-US" sz="4062" b="1" spc="-138" dirty="0">
              <a:solidFill>
                <a:prstClr val="black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5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5672" y="1035521"/>
            <a:ext cx="79535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개념 공부</a:t>
            </a:r>
            <a:endParaRPr lang="en-US" altLang="ko-KR" dirty="0" smtClean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http://www.nextree.co.kr/p8468/</a:t>
            </a:r>
            <a:endParaRPr lang="en-US" altLang="ko-KR" dirty="0" smtClean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0" y="3730925"/>
            <a:ext cx="6229350" cy="2971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0" y="2117785"/>
            <a:ext cx="40862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64759" y="2402031"/>
            <a:ext cx="18897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index.html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254276" y="4989679"/>
            <a:ext cx="18897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21618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스크롤 애니메이션 </a:t>
            </a:r>
            <a:r>
              <a:rPr lang="en-US" altLang="ko-KR" dirty="0" smtClean="0"/>
              <a:t>- script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87991" y="1323151"/>
            <a:ext cx="510182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$(window).scroll</a:t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스크롤 시 호출되는 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listener</a:t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en-US" altLang="ko-KR" dirty="0" smtClean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onPage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스크롤 시 호출되는 함수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-&gt; 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각 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page 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높이만큼 스크롤 시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-&gt; </a:t>
            </a:r>
            <a:r>
              <a:rPr lang="en-US" altLang="ko-KR" dirty="0" err="1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css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(.active) 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클래스를 추가</a:t>
            </a:r>
            <a:endParaRPr lang="en-US" altLang="ko-KR" dirty="0" smtClean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9" y="914400"/>
            <a:ext cx="49565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스크롤 애니메이션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77" y="879894"/>
            <a:ext cx="4090045" cy="5864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44858" y="1211008"/>
            <a:ext cx="35540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Section 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초기값 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x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축 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-100px </a:t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투명도 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모든 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transition 0.7s 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걸림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en-US" altLang="ko-KR" dirty="0" smtClean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.active 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/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x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축 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0</a:t>
            </a:r>
            <a:b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투명도 </a:t>
            </a:r>
            <a:r>
              <a:rPr lang="en-US" altLang="ko-KR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400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media query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770405" y="1797605"/>
            <a:ext cx="421832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반응형을</a:t>
            </a:r>
            <a:r>
              <a:rPr lang="ko-KR" altLang="en-US" dirty="0" smtClean="0">
                <a:solidFill>
                  <a:srgbClr val="555555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개발하기 위해 사용되는 코드</a:t>
            </a:r>
            <a:endParaRPr lang="en-US" altLang="ko-KR" dirty="0" smtClean="0">
              <a:solidFill>
                <a:srgbClr val="555555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87" y="1473948"/>
            <a:ext cx="4169020" cy="28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86255" y="5396512"/>
            <a:ext cx="2569614" cy="505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3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삼성 청년 </a:t>
            </a:r>
            <a:r>
              <a:rPr lang="en-US" altLang="ko-KR" sz="2000" spc="-3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SW </a:t>
            </a:r>
            <a:r>
              <a:rPr lang="ko-KR" altLang="en-US" sz="2000" spc="-3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아카데미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7507" y="3075057"/>
            <a:ext cx="65289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 &amp; A</a:t>
            </a:r>
            <a:endParaRPr lang="ko-KR" altLang="en-US" sz="88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6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 smtClean="0">
                <a:latin typeface="+mj-lt"/>
              </a:rPr>
              <a:t>웹 </a:t>
            </a:r>
            <a:r>
              <a:rPr lang="ko-KR" altLang="en-US" b="0" dirty="0" err="1" smtClean="0">
                <a:latin typeface="+mj-lt"/>
              </a:rPr>
              <a:t>퍼블리셔의</a:t>
            </a:r>
            <a:r>
              <a:rPr lang="ko-KR" altLang="en-US" b="0" dirty="0" smtClean="0">
                <a:latin typeface="+mj-lt"/>
              </a:rPr>
              <a:t> 필요 역량</a:t>
            </a:r>
            <a:endParaRPr lang="ko-KR" altLang="en-US" b="0" dirty="0">
              <a:latin typeface="+mj-lt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973257" y="3372929"/>
            <a:ext cx="2932981" cy="1052422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Publisher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64895" y="3886202"/>
            <a:ext cx="2932981" cy="1078298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Front-End</a:t>
            </a:r>
          </a:p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Developer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5906" y="3894830"/>
            <a:ext cx="2932981" cy="1078298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Designer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895" y="1344477"/>
            <a:ext cx="75193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smtClean="0">
                <a:solidFill>
                  <a:srgbClr val="222222"/>
                </a:solidFill>
              </a:rPr>
              <a:t>Html / </a:t>
            </a:r>
            <a:r>
              <a:rPr lang="en-US" altLang="ko-KR" sz="2000" dirty="0" err="1" smtClean="0">
                <a:solidFill>
                  <a:srgbClr val="222222"/>
                </a:solidFill>
              </a:rPr>
              <a:t>Css</a:t>
            </a:r>
            <a:r>
              <a:rPr lang="en-US" altLang="ko-KR" sz="2000" dirty="0" smtClean="0">
                <a:solidFill>
                  <a:srgbClr val="222222"/>
                </a:solidFill>
              </a:rPr>
              <a:t> / UI/UX interaction</a:t>
            </a:r>
            <a:r>
              <a:rPr lang="ko-KR" altLang="en-US" sz="2000" dirty="0" smtClean="0">
                <a:solidFill>
                  <a:srgbClr val="222222"/>
                </a:solidFill>
              </a:rPr>
              <a:t>에 대한 흥미</a:t>
            </a:r>
            <a:endParaRPr lang="en-US" altLang="ko-KR" sz="2000" dirty="0" smtClean="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222222"/>
                </a:solidFill>
              </a:rPr>
              <a:t>디자인 센스</a:t>
            </a:r>
            <a:endParaRPr lang="en-US" altLang="ko-KR" sz="2000" dirty="0" smtClean="0">
              <a:solidFill>
                <a:srgbClr val="22222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smtClean="0">
                <a:solidFill>
                  <a:srgbClr val="222222"/>
                </a:solidFill>
              </a:rPr>
              <a:t>Designer / Front-end </a:t>
            </a:r>
            <a:r>
              <a:rPr lang="ko-KR" altLang="en-US" sz="2000" dirty="0" smtClean="0">
                <a:solidFill>
                  <a:srgbClr val="222222"/>
                </a:solidFill>
              </a:rPr>
              <a:t>쪽으로 역량 확대 가능</a:t>
            </a:r>
            <a:endParaRPr lang="en-US" altLang="ko-KR" sz="2000" dirty="0" smtClean="0">
              <a:solidFill>
                <a:srgbClr val="222222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587260" y="5555411"/>
            <a:ext cx="5926348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4549" y="5922358"/>
            <a:ext cx="297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Javascript</a:t>
            </a:r>
            <a:r>
              <a:rPr lang="en-US" altLang="ko-KR" b="1" dirty="0" smtClean="0"/>
              <a:t> / framework</a:t>
            </a:r>
          </a:p>
          <a:p>
            <a:pPr algn="ctr"/>
            <a:r>
              <a:rPr lang="ko-KR" altLang="en-US" b="1" dirty="0" smtClean="0"/>
              <a:t>능숙도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871733" y="5722987"/>
            <a:ext cx="297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디자인 툴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능숙도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53419" y="5227608"/>
            <a:ext cx="3899139" cy="69011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역량 확장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= </a:t>
            </a:r>
            <a:r>
              <a:rPr lang="ko-KR" altLang="en-US" dirty="0" smtClean="0">
                <a:solidFill>
                  <a:schemeClr val="tx1"/>
                </a:solidFill>
              </a:rPr>
              <a:t>몸값 상승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소규모 과제 목표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64895" y="1542884"/>
            <a:ext cx="75193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Landing Page</a:t>
            </a:r>
            <a:r>
              <a:rPr lang="ko-KR" altLang="en-US" sz="2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2400" b="1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개발</a:t>
            </a:r>
            <a:r>
              <a:rPr lang="en-US" altLang="ko-KR" sz="2400" b="1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-US" altLang="ko-KR" sz="2400" b="1" dirty="0" smtClean="0">
                <a:solidFill>
                  <a:srgbClr val="0070C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</a:t>
            </a:r>
            <a:r>
              <a:rPr lang="ko-KR" altLang="en-US" sz="2400" b="1" dirty="0" smtClean="0">
                <a:solidFill>
                  <a:srgbClr val="0070C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현업처럼</a:t>
            </a:r>
            <a:r>
              <a:rPr lang="en-US" altLang="ko-KR" sz="2400" b="1" dirty="0" smtClean="0">
                <a:solidFill>
                  <a:srgbClr val="0070C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4</a:t>
            </a:r>
            <a:r>
              <a:rPr lang="ko-KR" altLang="en-US" sz="2400" b="1" dirty="0" smtClean="0">
                <a:solidFill>
                  <a:srgbClr val="0070C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시간 안에</a:t>
            </a:r>
            <a:r>
              <a:rPr lang="en-US" altLang="ko-KR" sz="2400" b="1" dirty="0" smtClean="0">
                <a:solidFill>
                  <a:srgbClr val="0070C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웹 </a:t>
            </a:r>
            <a:r>
              <a:rPr lang="ko-KR" altLang="en-US" sz="2400" b="1" dirty="0" err="1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퍼블리셔</a:t>
            </a:r>
            <a:r>
              <a:rPr lang="ko-KR" altLang="en-US" sz="2400" b="1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업무 파악</a:t>
            </a:r>
            <a:endParaRPr lang="en-US" altLang="ko-KR" sz="2400" b="1" dirty="0" smtClean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자신이 </a:t>
            </a:r>
            <a:r>
              <a:rPr lang="ko-KR" altLang="en-US" sz="2400" b="1" dirty="0" err="1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퍼블리셔</a:t>
            </a:r>
            <a:r>
              <a:rPr lang="ko-KR" altLang="en-US" sz="2400" b="1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2400" b="1" dirty="0" err="1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직군에</a:t>
            </a:r>
            <a:r>
              <a:rPr lang="ko-KR" altLang="en-US" sz="2400" b="1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적성이 있는 지 판단</a:t>
            </a:r>
            <a:endParaRPr lang="ko-KR" altLang="en-US" sz="2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3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Landing </a:t>
            </a:r>
            <a:r>
              <a:rPr lang="en-US" altLang="ko-KR" dirty="0" smtClean="0"/>
              <a:t>Page ?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64895" y="1542884"/>
            <a:ext cx="7519377" cy="1225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광고를 </a:t>
            </a:r>
            <a:r>
              <a:rPr lang="ko-KR" altLang="en-US" sz="2000" b="1" dirty="0"/>
              <a:t>클릭했을 때 처음으로 </a:t>
            </a:r>
            <a:r>
              <a:rPr lang="ko-KR" altLang="en-US" sz="2000" b="1" dirty="0" err="1"/>
              <a:t>보게되는</a:t>
            </a:r>
            <a:r>
              <a:rPr lang="ko-KR" altLang="en-US" sz="2000" b="1" dirty="0"/>
              <a:t> 사이트의 </a:t>
            </a:r>
            <a:r>
              <a:rPr lang="ko-KR" altLang="en-US" sz="2000" b="1" dirty="0" err="1" smtClean="0"/>
              <a:t>웹페이지</a:t>
            </a:r>
            <a:endParaRPr lang="en-US" altLang="ko-KR" sz="2000" b="1" dirty="0" smtClean="0"/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(7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초 안으로 고객의 마음을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사로잡아야한다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7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Landing Page </a:t>
            </a:r>
            <a:r>
              <a:rPr lang="ko-KR" altLang="en-US" dirty="0"/>
              <a:t>사례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갤럭시</a:t>
            </a:r>
            <a:r>
              <a:rPr lang="en-US" altLang="ko-KR" dirty="0" smtClean="0"/>
              <a:t>S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1" y="966357"/>
            <a:ext cx="8609162" cy="590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Landing Page </a:t>
            </a:r>
            <a:r>
              <a:rPr lang="ko-KR" altLang="en-US" dirty="0" smtClean="0"/>
              <a:t>사례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아이폰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745"/>
            <a:ext cx="9122873" cy="521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8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Landing Page </a:t>
            </a:r>
            <a:r>
              <a:rPr lang="ko-KR" altLang="en-US" dirty="0" smtClean="0"/>
              <a:t>사례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카카오 뱅크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62" y="957955"/>
            <a:ext cx="5509549" cy="590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0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1760</TotalTime>
  <Words>981</Words>
  <Application>Microsoft Office PowerPoint</Application>
  <PresentationFormat>화면 슬라이드 쇼(4:3)</PresentationFormat>
  <Paragraphs>196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KoPub돋움체 Light</vt:lpstr>
      <vt:lpstr>Noto Sans CJK KR Bold</vt:lpstr>
      <vt:lpstr>Noto Sans CJK KR DemiLight</vt:lpstr>
      <vt:lpstr>맑은 고딕</vt:lpstr>
      <vt:lpstr>맑은 고딕</vt:lpstr>
      <vt:lpstr>Arial</vt:lpstr>
      <vt:lpstr>Segoe UI</vt:lpstr>
      <vt:lpstr>2_Office 테마</vt:lpstr>
      <vt:lpstr>디자인 사용자 지정</vt:lpstr>
      <vt:lpstr>PowerPoint 프레젠테이션</vt:lpstr>
      <vt:lpstr>Publisher ?</vt:lpstr>
      <vt:lpstr>웹 퍼블리셔의 역할</vt:lpstr>
      <vt:lpstr>웹 퍼블리셔의 필요 역량</vt:lpstr>
      <vt:lpstr>소규모 과제 목표</vt:lpstr>
      <vt:lpstr>Landing Page ?</vt:lpstr>
      <vt:lpstr>Landing Page 사례 – 갤럭시S</vt:lpstr>
      <vt:lpstr>Landing Page 사례 – 아이폰</vt:lpstr>
      <vt:lpstr>Landing Page 사례 – 카카오 뱅크</vt:lpstr>
      <vt:lpstr>Landing Page 사례 - 토스</vt:lpstr>
      <vt:lpstr>Landing Page 사례 - Sendbird</vt:lpstr>
      <vt:lpstr>Landing Page 사례 – 개인 포트폴리오</vt:lpstr>
      <vt:lpstr>Landing Page 사례 – 개인 포트폴리오</vt:lpstr>
      <vt:lpstr>Landing Page 사례 – 개인 포트폴리오</vt:lpstr>
      <vt:lpstr>PowerPoint 프레젠테이션</vt:lpstr>
      <vt:lpstr>요구 사항</vt:lpstr>
      <vt:lpstr>요구 사항 예시 화면</vt:lpstr>
      <vt:lpstr>PowerPoint 프레젠테이션</vt:lpstr>
      <vt:lpstr>프로젝트 구조</vt:lpstr>
      <vt:lpstr>PowerPoint 프레젠테이션</vt:lpstr>
      <vt:lpstr>Header &amp; Section 1</vt:lpstr>
      <vt:lpstr>Section 2</vt:lpstr>
      <vt:lpstr>Section 3 &amp; Footer</vt:lpstr>
      <vt:lpstr>PowerPoint 프레젠테이션</vt:lpstr>
      <vt:lpstr>PowerPoint 프레젠테이션</vt:lpstr>
      <vt:lpstr>Sample Code</vt:lpstr>
      <vt:lpstr>Doctype</vt:lpstr>
      <vt:lpstr>Meta Tag</vt:lpstr>
      <vt:lpstr>CSS</vt:lpstr>
      <vt:lpstr>Body - Header</vt:lpstr>
      <vt:lpstr>Body – section &amp; footer</vt:lpstr>
      <vt:lpstr>Body – 초기화 script</vt:lpstr>
      <vt:lpstr>Sample Code – Body</vt:lpstr>
      <vt:lpstr>PowerPoint 프레젠테이션</vt:lpstr>
      <vt:lpstr>CSS 선택자</vt:lpstr>
      <vt:lpstr>스크롤 애니메이션 - script</vt:lpstr>
      <vt:lpstr>스크롤 애니메이션 - css</vt:lpstr>
      <vt:lpstr>반응형 – media query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saffy</cp:lastModifiedBy>
  <cp:revision>184</cp:revision>
  <dcterms:created xsi:type="dcterms:W3CDTF">2019-06-19T00:24:57Z</dcterms:created>
  <dcterms:modified xsi:type="dcterms:W3CDTF">2019-06-26T04:58:39Z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D:\##. SSAFY\#공통자료\삼성청년SW아카데미_템플릿 모음_0619.pptx</vt:lpwstr>
  </property>
</Properties>
</file>